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21959888" cy="327596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3" autoAdjust="0"/>
    <p:restoredTop sz="94660"/>
  </p:normalViewPr>
  <p:slideViewPr>
    <p:cSldViewPr snapToGrid="0">
      <p:cViewPr>
        <p:scale>
          <a:sx n="37" d="100"/>
          <a:sy n="37" d="100"/>
        </p:scale>
        <p:origin x="-732" y="-192"/>
      </p:cViewPr>
      <p:guideLst>
        <p:guide orient="horz" pos="10318"/>
        <p:guide pos="69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992" y="5361362"/>
            <a:ext cx="18665905" cy="11405211"/>
          </a:xfrm>
        </p:spPr>
        <p:txBody>
          <a:bodyPr anchor="b"/>
          <a:lstStyle>
            <a:lvl1pPr algn="ctr">
              <a:defRPr sz="1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4986" y="17206402"/>
            <a:ext cx="16469916" cy="7909330"/>
          </a:xfrm>
        </p:spPr>
        <p:txBody>
          <a:bodyPr/>
          <a:lstStyle>
            <a:lvl1pPr marL="0" indent="0" algn="ctr">
              <a:buNone/>
              <a:defRPr sz="5764"/>
            </a:lvl1pPr>
            <a:lvl2pPr marL="1098012" indent="0" algn="ctr">
              <a:buNone/>
              <a:defRPr sz="4803"/>
            </a:lvl2pPr>
            <a:lvl3pPr marL="2196023" indent="0" algn="ctr">
              <a:buNone/>
              <a:defRPr sz="4323"/>
            </a:lvl3pPr>
            <a:lvl4pPr marL="3294035" indent="0" algn="ctr">
              <a:buNone/>
              <a:defRPr sz="3843"/>
            </a:lvl4pPr>
            <a:lvl5pPr marL="4392046" indent="0" algn="ctr">
              <a:buNone/>
              <a:defRPr sz="3843"/>
            </a:lvl5pPr>
            <a:lvl6pPr marL="5490058" indent="0" algn="ctr">
              <a:buNone/>
              <a:defRPr sz="3843"/>
            </a:lvl6pPr>
            <a:lvl7pPr marL="6588069" indent="0" algn="ctr">
              <a:buNone/>
              <a:defRPr sz="3843"/>
            </a:lvl7pPr>
            <a:lvl8pPr marL="7686081" indent="0" algn="ctr">
              <a:buNone/>
              <a:defRPr sz="3843"/>
            </a:lvl8pPr>
            <a:lvl9pPr marL="8784092" indent="0" algn="ctr">
              <a:buNone/>
              <a:defRPr sz="3843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84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345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15046" y="1744148"/>
            <a:ext cx="4735101" cy="2776228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9743" y="1744148"/>
            <a:ext cx="13930804" cy="27762289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286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5427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8306" y="8167172"/>
            <a:ext cx="18940403" cy="13627102"/>
          </a:xfrm>
        </p:spPr>
        <p:txBody>
          <a:bodyPr anchor="b"/>
          <a:lstStyle>
            <a:lvl1pPr>
              <a:defRPr sz="1441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8306" y="21923192"/>
            <a:ext cx="18940403" cy="7166171"/>
          </a:xfrm>
        </p:spPr>
        <p:txBody>
          <a:bodyPr/>
          <a:lstStyle>
            <a:lvl1pPr marL="0" indent="0">
              <a:buNone/>
              <a:defRPr sz="5764">
                <a:solidFill>
                  <a:schemeClr val="tx1"/>
                </a:solidFill>
              </a:defRPr>
            </a:lvl1pPr>
            <a:lvl2pPr marL="1098012" indent="0">
              <a:buNone/>
              <a:defRPr sz="4803">
                <a:solidFill>
                  <a:schemeClr val="tx1">
                    <a:tint val="75000"/>
                  </a:schemeClr>
                </a:solidFill>
              </a:defRPr>
            </a:lvl2pPr>
            <a:lvl3pPr marL="2196023" indent="0">
              <a:buNone/>
              <a:defRPr sz="4323">
                <a:solidFill>
                  <a:schemeClr val="tx1">
                    <a:tint val="75000"/>
                  </a:schemeClr>
                </a:solidFill>
              </a:defRPr>
            </a:lvl3pPr>
            <a:lvl4pPr marL="3294035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4pPr>
            <a:lvl5pPr marL="4392046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5pPr>
            <a:lvl6pPr marL="5490058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6pPr>
            <a:lvl7pPr marL="6588069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7pPr>
            <a:lvl8pPr marL="7686081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8pPr>
            <a:lvl9pPr marL="8784092" indent="0">
              <a:buNone/>
              <a:defRPr sz="38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132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9743" y="8720740"/>
            <a:ext cx="9332952" cy="2078569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17194" y="8720740"/>
            <a:ext cx="9332952" cy="20785697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073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603" y="1744155"/>
            <a:ext cx="18940403" cy="633201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605" y="8030666"/>
            <a:ext cx="9290060" cy="3935706"/>
          </a:xfrm>
        </p:spPr>
        <p:txBody>
          <a:bodyPr anchor="b"/>
          <a:lstStyle>
            <a:lvl1pPr marL="0" indent="0">
              <a:buNone/>
              <a:defRPr sz="5764" b="1"/>
            </a:lvl1pPr>
            <a:lvl2pPr marL="1098012" indent="0">
              <a:buNone/>
              <a:defRPr sz="4803" b="1"/>
            </a:lvl2pPr>
            <a:lvl3pPr marL="2196023" indent="0">
              <a:buNone/>
              <a:defRPr sz="4323" b="1"/>
            </a:lvl3pPr>
            <a:lvl4pPr marL="3294035" indent="0">
              <a:buNone/>
              <a:defRPr sz="3843" b="1"/>
            </a:lvl4pPr>
            <a:lvl5pPr marL="4392046" indent="0">
              <a:buNone/>
              <a:defRPr sz="3843" b="1"/>
            </a:lvl5pPr>
            <a:lvl6pPr marL="5490058" indent="0">
              <a:buNone/>
              <a:defRPr sz="3843" b="1"/>
            </a:lvl6pPr>
            <a:lvl7pPr marL="6588069" indent="0">
              <a:buNone/>
              <a:defRPr sz="3843" b="1"/>
            </a:lvl7pPr>
            <a:lvl8pPr marL="7686081" indent="0">
              <a:buNone/>
              <a:defRPr sz="3843" b="1"/>
            </a:lvl8pPr>
            <a:lvl9pPr marL="8784092" indent="0">
              <a:buNone/>
              <a:defRPr sz="384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2605" y="11966372"/>
            <a:ext cx="9290060" cy="1760073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17194" y="8030666"/>
            <a:ext cx="9335813" cy="3935706"/>
          </a:xfrm>
        </p:spPr>
        <p:txBody>
          <a:bodyPr anchor="b"/>
          <a:lstStyle>
            <a:lvl1pPr marL="0" indent="0">
              <a:buNone/>
              <a:defRPr sz="5764" b="1"/>
            </a:lvl1pPr>
            <a:lvl2pPr marL="1098012" indent="0">
              <a:buNone/>
              <a:defRPr sz="4803" b="1"/>
            </a:lvl2pPr>
            <a:lvl3pPr marL="2196023" indent="0">
              <a:buNone/>
              <a:defRPr sz="4323" b="1"/>
            </a:lvl3pPr>
            <a:lvl4pPr marL="3294035" indent="0">
              <a:buNone/>
              <a:defRPr sz="3843" b="1"/>
            </a:lvl4pPr>
            <a:lvl5pPr marL="4392046" indent="0">
              <a:buNone/>
              <a:defRPr sz="3843" b="1"/>
            </a:lvl5pPr>
            <a:lvl6pPr marL="5490058" indent="0">
              <a:buNone/>
              <a:defRPr sz="3843" b="1"/>
            </a:lvl6pPr>
            <a:lvl7pPr marL="6588069" indent="0">
              <a:buNone/>
              <a:defRPr sz="3843" b="1"/>
            </a:lvl7pPr>
            <a:lvl8pPr marL="7686081" indent="0">
              <a:buNone/>
              <a:defRPr sz="3843" b="1"/>
            </a:lvl8pPr>
            <a:lvl9pPr marL="8784092" indent="0">
              <a:buNone/>
              <a:defRPr sz="3843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17194" y="11966372"/>
            <a:ext cx="9335813" cy="17600731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033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51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303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603" y="2183977"/>
            <a:ext cx="7082635" cy="7643918"/>
          </a:xfrm>
        </p:spPr>
        <p:txBody>
          <a:bodyPr anchor="b"/>
          <a:lstStyle>
            <a:lvl1pPr>
              <a:defRPr sz="76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35813" y="4716790"/>
            <a:ext cx="11117193" cy="23280585"/>
          </a:xfrm>
        </p:spPr>
        <p:txBody>
          <a:bodyPr/>
          <a:lstStyle>
            <a:lvl1pPr>
              <a:defRPr sz="7685"/>
            </a:lvl1pPr>
            <a:lvl2pPr>
              <a:defRPr sz="6724"/>
            </a:lvl2pPr>
            <a:lvl3pPr>
              <a:defRPr sz="5764"/>
            </a:lvl3pPr>
            <a:lvl4pPr>
              <a:defRPr sz="4803"/>
            </a:lvl4pPr>
            <a:lvl5pPr>
              <a:defRPr sz="4803"/>
            </a:lvl5pPr>
            <a:lvl6pPr>
              <a:defRPr sz="4803"/>
            </a:lvl6pPr>
            <a:lvl7pPr>
              <a:defRPr sz="4803"/>
            </a:lvl7pPr>
            <a:lvl8pPr>
              <a:defRPr sz="4803"/>
            </a:lvl8pPr>
            <a:lvl9pPr>
              <a:defRPr sz="4803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2603" y="9827895"/>
            <a:ext cx="7082635" cy="18207391"/>
          </a:xfrm>
        </p:spPr>
        <p:txBody>
          <a:bodyPr/>
          <a:lstStyle>
            <a:lvl1pPr marL="0" indent="0">
              <a:buNone/>
              <a:defRPr sz="3843"/>
            </a:lvl1pPr>
            <a:lvl2pPr marL="1098012" indent="0">
              <a:buNone/>
              <a:defRPr sz="3362"/>
            </a:lvl2pPr>
            <a:lvl3pPr marL="2196023" indent="0">
              <a:buNone/>
              <a:defRPr sz="2882"/>
            </a:lvl3pPr>
            <a:lvl4pPr marL="3294035" indent="0">
              <a:buNone/>
              <a:defRPr sz="2402"/>
            </a:lvl4pPr>
            <a:lvl5pPr marL="4392046" indent="0">
              <a:buNone/>
              <a:defRPr sz="2402"/>
            </a:lvl5pPr>
            <a:lvl6pPr marL="5490058" indent="0">
              <a:buNone/>
              <a:defRPr sz="2402"/>
            </a:lvl6pPr>
            <a:lvl7pPr marL="6588069" indent="0">
              <a:buNone/>
              <a:defRPr sz="2402"/>
            </a:lvl7pPr>
            <a:lvl8pPr marL="7686081" indent="0">
              <a:buNone/>
              <a:defRPr sz="2402"/>
            </a:lvl8pPr>
            <a:lvl9pPr marL="8784092" indent="0">
              <a:buNone/>
              <a:defRPr sz="240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683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603" y="2183977"/>
            <a:ext cx="7082635" cy="7643918"/>
          </a:xfrm>
        </p:spPr>
        <p:txBody>
          <a:bodyPr anchor="b"/>
          <a:lstStyle>
            <a:lvl1pPr>
              <a:defRPr sz="76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35813" y="4716790"/>
            <a:ext cx="11117193" cy="23280585"/>
          </a:xfrm>
        </p:spPr>
        <p:txBody>
          <a:bodyPr anchor="t"/>
          <a:lstStyle>
            <a:lvl1pPr marL="0" indent="0">
              <a:buNone/>
              <a:defRPr sz="7685"/>
            </a:lvl1pPr>
            <a:lvl2pPr marL="1098012" indent="0">
              <a:buNone/>
              <a:defRPr sz="6724"/>
            </a:lvl2pPr>
            <a:lvl3pPr marL="2196023" indent="0">
              <a:buNone/>
              <a:defRPr sz="5764"/>
            </a:lvl3pPr>
            <a:lvl4pPr marL="3294035" indent="0">
              <a:buNone/>
              <a:defRPr sz="4803"/>
            </a:lvl4pPr>
            <a:lvl5pPr marL="4392046" indent="0">
              <a:buNone/>
              <a:defRPr sz="4803"/>
            </a:lvl5pPr>
            <a:lvl6pPr marL="5490058" indent="0">
              <a:buNone/>
              <a:defRPr sz="4803"/>
            </a:lvl6pPr>
            <a:lvl7pPr marL="6588069" indent="0">
              <a:buNone/>
              <a:defRPr sz="4803"/>
            </a:lvl7pPr>
            <a:lvl8pPr marL="7686081" indent="0">
              <a:buNone/>
              <a:defRPr sz="4803"/>
            </a:lvl8pPr>
            <a:lvl9pPr marL="8784092" indent="0">
              <a:buNone/>
              <a:defRPr sz="4803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2603" y="9827895"/>
            <a:ext cx="7082635" cy="18207391"/>
          </a:xfrm>
        </p:spPr>
        <p:txBody>
          <a:bodyPr/>
          <a:lstStyle>
            <a:lvl1pPr marL="0" indent="0">
              <a:buNone/>
              <a:defRPr sz="3843"/>
            </a:lvl1pPr>
            <a:lvl2pPr marL="1098012" indent="0">
              <a:buNone/>
              <a:defRPr sz="3362"/>
            </a:lvl2pPr>
            <a:lvl3pPr marL="2196023" indent="0">
              <a:buNone/>
              <a:defRPr sz="2882"/>
            </a:lvl3pPr>
            <a:lvl4pPr marL="3294035" indent="0">
              <a:buNone/>
              <a:defRPr sz="2402"/>
            </a:lvl4pPr>
            <a:lvl5pPr marL="4392046" indent="0">
              <a:buNone/>
              <a:defRPr sz="2402"/>
            </a:lvl5pPr>
            <a:lvl6pPr marL="5490058" indent="0">
              <a:buNone/>
              <a:defRPr sz="2402"/>
            </a:lvl6pPr>
            <a:lvl7pPr marL="6588069" indent="0">
              <a:buNone/>
              <a:defRPr sz="2402"/>
            </a:lvl7pPr>
            <a:lvl8pPr marL="7686081" indent="0">
              <a:buNone/>
              <a:defRPr sz="2402"/>
            </a:lvl8pPr>
            <a:lvl9pPr marL="8784092" indent="0">
              <a:buNone/>
              <a:defRPr sz="2402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03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9743" y="1744155"/>
            <a:ext cx="18940403" cy="6332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9743" y="8720740"/>
            <a:ext cx="18940403" cy="20785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9742" y="30363349"/>
            <a:ext cx="4940975" cy="1744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64BA3-83C8-46BC-B43A-3209F898C737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213" y="30363349"/>
            <a:ext cx="7411462" cy="1744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09171" y="30363349"/>
            <a:ext cx="4940975" cy="17441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9DAE-52C6-4334-9169-B34624907F0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6023" rtl="0" eaLnBrk="1" latinLnBrk="0" hangingPunct="1">
        <a:lnSpc>
          <a:spcPct val="90000"/>
        </a:lnSpc>
        <a:spcBef>
          <a:spcPct val="0"/>
        </a:spcBef>
        <a:buNone/>
        <a:defRPr sz="105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9006" indent="-549006" algn="l" defTabSz="2196023" rtl="0" eaLnBrk="1" latinLnBrk="0" hangingPunct="1">
        <a:lnSpc>
          <a:spcPct val="90000"/>
        </a:lnSpc>
        <a:spcBef>
          <a:spcPts val="2402"/>
        </a:spcBef>
        <a:buFont typeface="Arial" panose="020B0604020202020204" pitchFamily="34" charset="0"/>
        <a:buChar char="•"/>
        <a:defRPr sz="6724" kern="1200">
          <a:solidFill>
            <a:schemeClr val="tx1"/>
          </a:solidFill>
          <a:latin typeface="+mn-lt"/>
          <a:ea typeface="+mn-ea"/>
          <a:cs typeface="+mn-cs"/>
        </a:defRPr>
      </a:lvl1pPr>
      <a:lvl2pPr marL="1647017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5764" kern="1200">
          <a:solidFill>
            <a:schemeClr val="tx1"/>
          </a:solidFill>
          <a:latin typeface="+mn-lt"/>
          <a:ea typeface="+mn-ea"/>
          <a:cs typeface="+mn-cs"/>
        </a:defRPr>
      </a:lvl2pPr>
      <a:lvl3pPr marL="2745029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803" kern="1200">
          <a:solidFill>
            <a:schemeClr val="tx1"/>
          </a:solidFill>
          <a:latin typeface="+mn-lt"/>
          <a:ea typeface="+mn-ea"/>
          <a:cs typeface="+mn-cs"/>
        </a:defRPr>
      </a:lvl3pPr>
      <a:lvl4pPr marL="3843040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4pPr>
      <a:lvl5pPr marL="4941052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5pPr>
      <a:lvl6pPr marL="6039063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6pPr>
      <a:lvl7pPr marL="7137075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7pPr>
      <a:lvl8pPr marL="8235086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8pPr>
      <a:lvl9pPr marL="9333098" indent="-549006" algn="l" defTabSz="2196023" rtl="0" eaLnBrk="1" latinLnBrk="0" hangingPunct="1">
        <a:lnSpc>
          <a:spcPct val="90000"/>
        </a:lnSpc>
        <a:spcBef>
          <a:spcPts val="1201"/>
        </a:spcBef>
        <a:buFont typeface="Arial" panose="020B0604020202020204" pitchFamily="34" charset="0"/>
        <a:buChar char="•"/>
        <a:defRPr sz="4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1pPr>
      <a:lvl2pPr marL="1098012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2pPr>
      <a:lvl3pPr marL="2196023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3pPr>
      <a:lvl4pPr marL="3294035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4pPr>
      <a:lvl5pPr marL="4392046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5pPr>
      <a:lvl6pPr marL="5490058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6pPr>
      <a:lvl7pPr marL="6588069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7pPr>
      <a:lvl8pPr marL="7686081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8pPr>
      <a:lvl9pPr marL="8784092" algn="l" defTabSz="2196023" rtl="0" eaLnBrk="1" latinLnBrk="0" hangingPunct="1">
        <a:defRPr sz="4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iapositiva_de_Microsoft_Office_PowerPoint4.sldx"/><Relationship Id="rId3" Type="http://schemas.openxmlformats.org/officeDocument/2006/relationships/image" Target="../media/image9.png"/><Relationship Id="rId7" Type="http://schemas.openxmlformats.org/officeDocument/2006/relationships/package" Target="../embeddings/Diapositiva_de_Microsoft_Office_PowerPoint3.sldx"/><Relationship Id="rId12" Type="http://schemas.openxmlformats.org/officeDocument/2006/relationships/package" Target="../embeddings/Diapositiva_de_Microsoft_Office_PowerPoint8.sld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Diapositiva_de_Microsoft_Office_PowerPoint2.sldx"/><Relationship Id="rId11" Type="http://schemas.openxmlformats.org/officeDocument/2006/relationships/package" Target="../embeddings/Diapositiva_de_Microsoft_Office_PowerPoint7.sldx"/><Relationship Id="rId5" Type="http://schemas.openxmlformats.org/officeDocument/2006/relationships/package" Target="../embeddings/Diapositiva_de_Microsoft_Office_PowerPoint1.sldx"/><Relationship Id="rId10" Type="http://schemas.openxmlformats.org/officeDocument/2006/relationships/package" Target="../embeddings/Diapositiva_de_Microsoft_Office_PowerPoint6.sldx"/><Relationship Id="rId4" Type="http://schemas.openxmlformats.org/officeDocument/2006/relationships/image" Target="../media/image10.png"/><Relationship Id="rId9" Type="http://schemas.openxmlformats.org/officeDocument/2006/relationships/package" Target="../embeddings/Diapositiva_de_Microsoft_Office_PowerPoint5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n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4672"/>
            <a:ext cx="22901564" cy="3416165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90800" y="5057995"/>
            <a:ext cx="16764000" cy="515491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PARTICIPACIÓN  SOCIAL EFECTIVA  Y JUVENTUD RURAL : PLAN DE ACCIONES  EN LA FINCA  “CASCAJALES”, MUNICIPIO CONSOLACIÓN DEL SUR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7641771"/>
            <a:ext cx="22943127" cy="20059884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</a:pP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</a:t>
            </a:r>
          </a:p>
          <a:p>
            <a:pPr algn="just">
              <a:lnSpc>
                <a:spcPct val="170000"/>
              </a:lnSpc>
            </a:pPr>
            <a:r>
              <a:rPr lang="es-ES" sz="2800" dirty="0" smtClean="0">
                <a:latin typeface="Arial" pitchFamily="34" charset="0"/>
                <a:cs typeface="Arial" pitchFamily="34" charset="0"/>
              </a:rPr>
              <a:t>Diseñar un plan de acciones para potenciar la participación social efectiva de los/as jóvenes rurales en la finca “Cascajales” en  el municipio Consolación del Sur.</a:t>
            </a:r>
            <a:endParaRPr lang="es-ES" sz="2800" b="1" dirty="0" smtClean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s-ES" sz="2800" b="1" dirty="0" smtClean="0">
                <a:solidFill>
                  <a:srgbClr val="00206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DESARROLLO</a:t>
            </a:r>
            <a:endParaRPr lang="es-ES" sz="28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es-E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l"/>
            <a:endParaRPr lang="es-ES_tradnl" sz="3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l"/>
            <a:endParaRPr lang="es-ES_tradnl" sz="3200" dirty="0"/>
          </a:p>
          <a:p>
            <a:pPr algn="l"/>
            <a:endParaRPr lang="es-ES_tradnl" sz="3200" b="1" dirty="0"/>
          </a:p>
          <a:p>
            <a:pPr algn="l"/>
            <a:endParaRPr lang="es-ES_tradnl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  <p:sp>
        <p:nvSpPr>
          <p:cNvPr id="29" name="Text Placeholder 37">
            <a:extLst>
              <a:ext uri="{FF2B5EF4-FFF2-40B4-BE49-F238E27FC236}">
                <a16:creationId xmlns="" xmlns:a16="http://schemas.microsoft.com/office/drawing/2014/main" id="{0F56D88A-4B12-0F47-8D8A-2F1828CAE02A}"/>
              </a:ext>
            </a:extLst>
          </p:cNvPr>
          <p:cNvSpPr txBox="1">
            <a:spLocks/>
          </p:cNvSpPr>
          <p:nvPr/>
        </p:nvSpPr>
        <p:spPr>
          <a:xfrm>
            <a:off x="3175827" y="5878286"/>
            <a:ext cx="15329887" cy="1763485"/>
          </a:xfrm>
          <a:prstGeom prst="rect">
            <a:avLst/>
          </a:prstGeom>
        </p:spPr>
        <p:txBody>
          <a:bodyPr/>
          <a:lstStyle>
            <a:lvl1pPr marL="549006" indent="-549006" algn="l" defTabSz="2196023" rtl="0" eaLnBrk="1" latinLnBrk="0" hangingPunct="1">
              <a:lnSpc>
                <a:spcPct val="90000"/>
              </a:lnSpc>
              <a:spcBef>
                <a:spcPts val="2402"/>
              </a:spcBef>
              <a:buFont typeface="Arial" panose="020B0604020202020204" pitchFamily="34" charset="0"/>
              <a:buChar char="•"/>
              <a:defRPr sz="6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47017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5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5029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8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43040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41052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39063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37075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35086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333098" indent="-549006" algn="l" defTabSz="2196023" rtl="0" eaLnBrk="1" latinLnBrk="0" hangingPunct="1">
              <a:lnSpc>
                <a:spcPct val="90000"/>
              </a:lnSpc>
              <a:spcBef>
                <a:spcPts val="1201"/>
              </a:spcBef>
              <a:buFont typeface="Arial" panose="020B0604020202020204" pitchFamily="34" charset="0"/>
              <a:buChar char="•"/>
              <a:defRPr sz="43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Espc.Belkis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Pelegrín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González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MSc.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Iracely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Milagros Santana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MSc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María Mercedes González Hernández</a:t>
            </a:r>
          </a:p>
          <a:p>
            <a:pPr marL="0" indent="0" algn="ctr">
              <a:buNone/>
            </a:pPr>
            <a:endParaRPr lang="en-US" sz="1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1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6F46DA18-C26A-4017-9EB1-3FB9760955F2}"/>
              </a:ext>
            </a:extLst>
          </p:cNvPr>
          <p:cNvSpPr txBox="1"/>
          <p:nvPr/>
        </p:nvSpPr>
        <p:spPr>
          <a:xfrm>
            <a:off x="14800245" y="19909972"/>
            <a:ext cx="32591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  <a:p>
            <a:endParaRPr lang="es-ES" dirty="0"/>
          </a:p>
        </p:txBody>
      </p:sp>
      <p:sp>
        <p:nvSpPr>
          <p:cNvPr id="37" name="Flecha: a la derecha 36">
            <a:extLst>
              <a:ext uri="{FF2B5EF4-FFF2-40B4-BE49-F238E27FC236}">
                <a16:creationId xmlns="" xmlns:a16="http://schemas.microsoft.com/office/drawing/2014/main" id="{F57D0EE0-AABE-4AC6-8493-2849BF823DD8}"/>
              </a:ext>
            </a:extLst>
          </p:cNvPr>
          <p:cNvSpPr/>
          <p:nvPr/>
        </p:nvSpPr>
        <p:spPr>
          <a:xfrm>
            <a:off x="7112000" y="12279107"/>
            <a:ext cx="856343" cy="7510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Flecha: hacia abajo 37">
            <a:extLst>
              <a:ext uri="{FF2B5EF4-FFF2-40B4-BE49-F238E27FC236}">
                <a16:creationId xmlns="" xmlns:a16="http://schemas.microsoft.com/office/drawing/2014/main" id="{5604177C-47C1-45CA-B464-8A9C64F97F0F}"/>
              </a:ext>
            </a:extLst>
          </p:cNvPr>
          <p:cNvSpPr/>
          <p:nvPr/>
        </p:nvSpPr>
        <p:spPr>
          <a:xfrm>
            <a:off x="18179143" y="14325599"/>
            <a:ext cx="653141" cy="522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Flecha: a la derecha 40">
            <a:extLst>
              <a:ext uri="{FF2B5EF4-FFF2-40B4-BE49-F238E27FC236}">
                <a16:creationId xmlns="" xmlns:a16="http://schemas.microsoft.com/office/drawing/2014/main" id="{773381DA-EB7B-4187-8002-940195F99196}"/>
              </a:ext>
            </a:extLst>
          </p:cNvPr>
          <p:cNvSpPr/>
          <p:nvPr/>
        </p:nvSpPr>
        <p:spPr>
          <a:xfrm>
            <a:off x="6934201" y="17348200"/>
            <a:ext cx="903516" cy="736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Flecha: a la derecha 41">
            <a:extLst>
              <a:ext uri="{FF2B5EF4-FFF2-40B4-BE49-F238E27FC236}">
                <a16:creationId xmlns="" xmlns:a16="http://schemas.microsoft.com/office/drawing/2014/main" id="{394B8779-2D79-4582-882D-BDDDE876B2B2}"/>
              </a:ext>
            </a:extLst>
          </p:cNvPr>
          <p:cNvSpPr/>
          <p:nvPr/>
        </p:nvSpPr>
        <p:spPr>
          <a:xfrm>
            <a:off x="14554200" y="17046026"/>
            <a:ext cx="792653" cy="8101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Flecha: hacia abajo 42">
            <a:extLst>
              <a:ext uri="{FF2B5EF4-FFF2-40B4-BE49-F238E27FC236}">
                <a16:creationId xmlns="" xmlns:a16="http://schemas.microsoft.com/office/drawing/2014/main" id="{7AE5F9EF-F13B-427F-A2BD-41C474C9C023}"/>
              </a:ext>
            </a:extLst>
          </p:cNvPr>
          <p:cNvSpPr/>
          <p:nvPr/>
        </p:nvSpPr>
        <p:spPr>
          <a:xfrm>
            <a:off x="3113315" y="19964399"/>
            <a:ext cx="478972" cy="522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Flecha: a la derecha 43">
            <a:extLst>
              <a:ext uri="{FF2B5EF4-FFF2-40B4-BE49-F238E27FC236}">
                <a16:creationId xmlns="" xmlns:a16="http://schemas.microsoft.com/office/drawing/2014/main" id="{8329647D-AE92-4A19-9851-B23C9A493824}"/>
              </a:ext>
            </a:extLst>
          </p:cNvPr>
          <p:cNvSpPr/>
          <p:nvPr/>
        </p:nvSpPr>
        <p:spPr>
          <a:xfrm>
            <a:off x="6922290" y="22410328"/>
            <a:ext cx="812572" cy="462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Flecha: a la derecha 44">
            <a:extLst>
              <a:ext uri="{FF2B5EF4-FFF2-40B4-BE49-F238E27FC236}">
                <a16:creationId xmlns="" xmlns:a16="http://schemas.microsoft.com/office/drawing/2014/main" id="{690BFF09-A3B4-4FBC-B632-1D67FDCE549B}"/>
              </a:ext>
            </a:extLst>
          </p:cNvPr>
          <p:cNvSpPr/>
          <p:nvPr/>
        </p:nvSpPr>
        <p:spPr>
          <a:xfrm>
            <a:off x="14630400" y="21930903"/>
            <a:ext cx="634812" cy="414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Flecha: a la derecha 45">
            <a:extLst>
              <a:ext uri="{FF2B5EF4-FFF2-40B4-BE49-F238E27FC236}">
                <a16:creationId xmlns="" xmlns:a16="http://schemas.microsoft.com/office/drawing/2014/main" id="{BF55FDB1-8EC6-490D-9077-43025908924B}"/>
              </a:ext>
            </a:extLst>
          </p:cNvPr>
          <p:cNvSpPr/>
          <p:nvPr/>
        </p:nvSpPr>
        <p:spPr>
          <a:xfrm>
            <a:off x="15178126" y="12115801"/>
            <a:ext cx="747673" cy="7349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35 Image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883" y="20400953"/>
            <a:ext cx="6371205" cy="4186247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15907432" y="10232570"/>
          <a:ext cx="5602739" cy="4005945"/>
        </p:xfrm>
        <a:graphic>
          <a:graphicData uri="http://schemas.openxmlformats.org/presentationml/2006/ole">
            <p:oleObj spid="_x0000_s2055" name="Diapositiva" r:id="rId5" imgW="4567501" imgH="3424571" progId="PowerPoint.Slide.12">
              <p:embed/>
            </p:oleObj>
          </a:graphicData>
        </a:graphic>
      </p:graphicFrame>
      <p:sp>
        <p:nvSpPr>
          <p:cNvPr id="48" name="Flecha: hacia abajo 42">
            <a:extLst>
              <a:ext uri="{FF2B5EF4-FFF2-40B4-BE49-F238E27FC236}">
                <a16:creationId xmlns="" xmlns:a16="http://schemas.microsoft.com/office/drawing/2014/main" id="{7AE5F9EF-F13B-427F-A2BD-41C474C9C023}"/>
              </a:ext>
            </a:extLst>
          </p:cNvPr>
          <p:cNvSpPr/>
          <p:nvPr/>
        </p:nvSpPr>
        <p:spPr>
          <a:xfrm>
            <a:off x="3302000" y="14927942"/>
            <a:ext cx="711200" cy="947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7950200" y="20038629"/>
          <a:ext cx="6578600" cy="4918842"/>
        </p:xfrm>
        <a:graphic>
          <a:graphicData uri="http://schemas.openxmlformats.org/presentationml/2006/ole">
            <p:oleObj spid="_x0000_s2062" name="Diapositiva" r:id="rId6" imgW="4567501" imgH="3424571" progId="PowerPoint.Slide.12">
              <p:embed/>
            </p:oleObj>
          </a:graphicData>
        </a:graphic>
      </p:graphicFrame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Object 15"/>
          <p:cNvGraphicFramePr>
            <a:graphicFrameLocks noChangeAspect="1"/>
          </p:cNvGraphicFramePr>
          <p:nvPr/>
        </p:nvGraphicFramePr>
        <p:xfrm>
          <a:off x="15506700" y="15138400"/>
          <a:ext cx="6453188" cy="4356100"/>
        </p:xfrm>
        <a:graphic>
          <a:graphicData uri="http://schemas.openxmlformats.org/presentationml/2006/ole">
            <p:oleObj spid="_x0000_s2063" name="Diapositiva" r:id="rId7" imgW="4567501" imgH="3424571" progId="PowerPoint.Slide.12">
              <p:embed/>
            </p:oleObj>
          </a:graphicData>
        </a:graphic>
      </p:graphicFrame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65" name="Object 17"/>
          <p:cNvGraphicFramePr>
            <a:graphicFrameLocks noChangeAspect="1"/>
          </p:cNvGraphicFramePr>
          <p:nvPr/>
        </p:nvGraphicFramePr>
        <p:xfrm>
          <a:off x="15468600" y="20447000"/>
          <a:ext cx="6491288" cy="3860800"/>
        </p:xfrm>
        <a:graphic>
          <a:graphicData uri="http://schemas.openxmlformats.org/presentationml/2006/ole">
            <p:oleObj spid="_x0000_s2065" name="Diapositiva" r:id="rId8" imgW="4567501" imgH="3424571" progId="PowerPoint.Slide.12">
              <p:embed/>
            </p:oleObj>
          </a:graphicData>
        </a:graphic>
      </p:graphicFrame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6" name="Object 18"/>
          <p:cNvGraphicFramePr>
            <a:graphicFrameLocks noChangeAspect="1"/>
          </p:cNvGraphicFramePr>
          <p:nvPr/>
        </p:nvGraphicFramePr>
        <p:xfrm>
          <a:off x="0" y="15900400"/>
          <a:ext cx="6781800" cy="3683000"/>
        </p:xfrm>
        <a:graphic>
          <a:graphicData uri="http://schemas.openxmlformats.org/presentationml/2006/ole">
            <p:oleObj spid="_x0000_s2066" name="Diapositiva" r:id="rId9" imgW="4567501" imgH="3424571" progId="PowerPoint.Slide.12">
              <p:embed/>
            </p:oleObj>
          </a:graphicData>
        </a:graphic>
      </p:graphicFrame>
      <p:graphicFrame>
        <p:nvGraphicFramePr>
          <p:cNvPr id="2068" name="Object 20"/>
          <p:cNvGraphicFramePr>
            <a:graphicFrameLocks noChangeAspect="1"/>
          </p:cNvGraphicFramePr>
          <p:nvPr/>
        </p:nvGraphicFramePr>
        <p:xfrm>
          <a:off x="8007350" y="15240000"/>
          <a:ext cx="6318250" cy="4383088"/>
        </p:xfrm>
        <a:graphic>
          <a:graphicData uri="http://schemas.openxmlformats.org/presentationml/2006/ole">
            <p:oleObj spid="_x0000_s2068" name="Diapositiva" r:id="rId10" imgW="4567501" imgH="3424571" progId="PowerPoint.Slide.12">
              <p:embed/>
            </p:oleObj>
          </a:graphicData>
        </a:graphic>
      </p:graphicFrame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69" name="Object 21"/>
          <p:cNvGraphicFramePr>
            <a:graphicFrameLocks noChangeAspect="1"/>
          </p:cNvGraphicFramePr>
          <p:nvPr/>
        </p:nvGraphicFramePr>
        <p:xfrm>
          <a:off x="8153400" y="10134600"/>
          <a:ext cx="6858000" cy="4699000"/>
        </p:xfrm>
        <a:graphic>
          <a:graphicData uri="http://schemas.openxmlformats.org/presentationml/2006/ole">
            <p:oleObj spid="_x0000_s2069" name="Diapositiva" r:id="rId11" imgW="4567501" imgH="3424571" progId="PowerPoint.Slide.12">
              <p:embed/>
            </p:oleObj>
          </a:graphicData>
        </a:graphic>
      </p:graphicFrame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073" name="Object 25"/>
          <p:cNvGraphicFramePr>
            <a:graphicFrameLocks noChangeAspect="1"/>
          </p:cNvGraphicFramePr>
          <p:nvPr/>
        </p:nvGraphicFramePr>
        <p:xfrm>
          <a:off x="0" y="11379200"/>
          <a:ext cx="7035800" cy="3733800"/>
        </p:xfrm>
        <a:graphic>
          <a:graphicData uri="http://schemas.openxmlformats.org/presentationml/2006/ole">
            <p:oleObj spid="_x0000_s2073" name="Diapositiva" r:id="rId12" imgW="4567501" imgH="3424571" progId="PowerPoint.Slide.12">
              <p:embed/>
            </p:oleObj>
          </a:graphicData>
        </a:graphic>
      </p:graphicFrame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0"/>
            <a:ext cx="219598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3048000" y="3606800"/>
            <a:ext cx="142856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IX TALLER INTERNACIONAL DE UNIVERSALIZACIÓN DE LA UNIVERSIDAD EN ENTORNOS RURALES. </a:t>
            </a:r>
            <a:endParaRPr kumimoji="0" lang="es-E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08000" y="25400000"/>
            <a:ext cx="21971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Bombino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Camponioni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Y. M. (2017). J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venes y pol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ticas de entrega de tierras en usufructo (2012-2016). 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Revista Estudio sobre Juventud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, 54-75.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Gonz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lez, M. V. (2018). Las cooperativas agropecuarias, opci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para lograr la integraci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de la juventud rural al desarrollo territorial. 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Revista Cooperativismo y Desarrollo (COODES). , 1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(1), 41-42.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Hern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ndez,  A. B. (2021). Participaci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juvenil para el desarrollo rural: an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lisis de un caso cubano en cooperativas agrarias. 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REVESCO. Revista De Estudios Cooperativos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(137).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Hern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ndez, A. M. (2017). La participaci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juvenil rural: proceso indispensable en el cambio socio-productivo de Villa Clara. Cuba Rural: Transformaciones Agrarias, Din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micas Sociales e Innovaci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Local . 351.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Hern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ndez, A., M. I. (2018). Participaci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social de la juventud rural villaclare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en cooperativas agropecuarias: estudio de caso. 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Revista Cient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fica UISRAEL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2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º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5), 39-50.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Hern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ndez, A. V. (2018). Redes de innovaci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agropecuaria de j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venes productores: experiencias del proyecto PIAL. Panel. Producci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de alimentos agroecol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gicos en territorios cubanos: experiencias apoyadas por la cooperaci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 internacional.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Latin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American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Studies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in A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Globalized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World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(LASA) Barcelona-Espa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ñ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Samper, S. I. (2019). Impacto de las pol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ticas de usufructo agrario en la juventud rural de Santa Cruz del Norte.</a:t>
            </a:r>
            <a:r>
              <a:rPr kumimoji="0" lang="es-E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s-E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CuadroTexto 12">
            <a:extLst>
              <a:ext uri="{FF2B5EF4-FFF2-40B4-BE49-F238E27FC236}">
                <a16:creationId xmlns="" xmlns:a16="http://schemas.microsoft.com/office/drawing/2014/main" id="{6F46DA18-C26A-4017-9EB1-3FB9760955F2}"/>
              </a:ext>
            </a:extLst>
          </p:cNvPr>
          <p:cNvSpPr txBox="1"/>
          <p:nvPr/>
        </p:nvSpPr>
        <p:spPr>
          <a:xfrm>
            <a:off x="2260600" y="24862972"/>
            <a:ext cx="61213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BIBLIOGRÁFICA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6557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797</TotalTime>
  <Words>337</Words>
  <Application>Microsoft Office PowerPoint</Application>
  <PresentationFormat>Personalizado</PresentationFormat>
  <Paragraphs>32</Paragraphs>
  <Slides>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3" baseType="lpstr">
      <vt:lpstr>Tema de Office</vt:lpstr>
      <vt:lpstr>Diapositiva</vt:lpstr>
      <vt:lpstr>PARTICIPACIÓN  SOCIAL EFECTIVA  Y JUVENTUD RURAL : PLAN DE ACCIONES  EN LA FINCA  “CASCAJALES”, MUNICIPIO CONSOLACIÓN DEL SUR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Belkis</cp:lastModifiedBy>
  <cp:revision>76</cp:revision>
  <dcterms:created xsi:type="dcterms:W3CDTF">2021-12-21T16:45:31Z</dcterms:created>
  <dcterms:modified xsi:type="dcterms:W3CDTF">2022-01-20T13:32:29Z</dcterms:modified>
</cp:coreProperties>
</file>